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82" r:id="rId25"/>
    <p:sldId id="279" r:id="rId26"/>
    <p:sldId id="280" r:id="rId27"/>
    <p:sldId id="281" r:id="rId28"/>
    <p:sldId id="283"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F37A29C-8D0D-400A-A370-56F063F1998C}" type="doc">
      <dgm:prSet loTypeId="urn:microsoft.com/office/officeart/2005/8/layout/pyramid3" loCatId="pyramid" qsTypeId="urn:microsoft.com/office/officeart/2005/8/quickstyle/simple1" qsCatId="simple" csTypeId="urn:microsoft.com/office/officeart/2005/8/colors/accent1_2" csCatId="accent1" phldr="1"/>
      <dgm:spPr/>
    </dgm:pt>
    <dgm:pt modelId="{46D3FF44-0EBD-4F7E-9FC9-0545609DE5AD}">
      <dgm:prSet phldrT="[Text]"/>
      <dgm:spPr/>
      <dgm:t>
        <a:bodyPr/>
        <a:lstStyle/>
        <a:p>
          <a:r>
            <a:rPr lang="en-US" dirty="0" smtClean="0"/>
            <a:t>World</a:t>
          </a:r>
          <a:endParaRPr lang="en-US" dirty="0"/>
        </a:p>
      </dgm:t>
    </dgm:pt>
    <dgm:pt modelId="{D12818DA-91D5-465C-802F-4167A1C7DD88}" type="parTrans" cxnId="{12C9D2E4-B40E-4660-B910-7B2E8DED1340}">
      <dgm:prSet/>
      <dgm:spPr/>
      <dgm:t>
        <a:bodyPr/>
        <a:lstStyle/>
        <a:p>
          <a:endParaRPr lang="en-US"/>
        </a:p>
      </dgm:t>
    </dgm:pt>
    <dgm:pt modelId="{A2FFAA43-6ACB-4B56-ABCB-CE917D8451C2}" type="sibTrans" cxnId="{12C9D2E4-B40E-4660-B910-7B2E8DED1340}">
      <dgm:prSet/>
      <dgm:spPr/>
      <dgm:t>
        <a:bodyPr/>
        <a:lstStyle/>
        <a:p>
          <a:endParaRPr lang="en-US"/>
        </a:p>
      </dgm:t>
    </dgm:pt>
    <dgm:pt modelId="{CA71CCF3-C269-475E-A894-FF922D6E94C8}">
      <dgm:prSet phldrT="[Text]"/>
      <dgm:spPr/>
      <dgm:t>
        <a:bodyPr/>
        <a:lstStyle/>
        <a:p>
          <a:r>
            <a:rPr lang="en-US" dirty="0" smtClean="0"/>
            <a:t>Families</a:t>
          </a:r>
          <a:endParaRPr lang="en-US" dirty="0"/>
        </a:p>
      </dgm:t>
    </dgm:pt>
    <dgm:pt modelId="{9227F6EF-0848-4316-A3AA-E8D9E56CE134}" type="parTrans" cxnId="{C4749C5C-16A4-482F-84F4-DCDAD7949997}">
      <dgm:prSet/>
      <dgm:spPr/>
      <dgm:t>
        <a:bodyPr/>
        <a:lstStyle/>
        <a:p>
          <a:endParaRPr lang="en-US"/>
        </a:p>
      </dgm:t>
    </dgm:pt>
    <dgm:pt modelId="{63369EB6-19BE-407D-8605-CAA053B0223F}" type="sibTrans" cxnId="{C4749C5C-16A4-482F-84F4-DCDAD7949997}">
      <dgm:prSet/>
      <dgm:spPr/>
      <dgm:t>
        <a:bodyPr/>
        <a:lstStyle/>
        <a:p>
          <a:endParaRPr lang="en-US"/>
        </a:p>
      </dgm:t>
    </dgm:pt>
    <dgm:pt modelId="{16BF6A73-9BDF-45A7-911A-B2738A9FD181}">
      <dgm:prSet phldrT="[Text]"/>
      <dgm:spPr/>
      <dgm:t>
        <a:bodyPr/>
        <a:lstStyle/>
        <a:p>
          <a:r>
            <a:rPr lang="en-US" dirty="0" smtClean="0"/>
            <a:t>Self and Others</a:t>
          </a:r>
          <a:endParaRPr lang="en-US" dirty="0"/>
        </a:p>
      </dgm:t>
    </dgm:pt>
    <dgm:pt modelId="{40F320AF-9756-4B01-A70C-7A6C733D5939}" type="parTrans" cxnId="{0E9EE454-4C08-4E97-B93A-AC6DC9E35DD8}">
      <dgm:prSet/>
      <dgm:spPr/>
      <dgm:t>
        <a:bodyPr/>
        <a:lstStyle/>
        <a:p>
          <a:endParaRPr lang="en-US"/>
        </a:p>
      </dgm:t>
    </dgm:pt>
    <dgm:pt modelId="{5449518D-97D1-4338-84B2-2F2AF80D851B}" type="sibTrans" cxnId="{0E9EE454-4C08-4E97-B93A-AC6DC9E35DD8}">
      <dgm:prSet/>
      <dgm:spPr/>
      <dgm:t>
        <a:bodyPr/>
        <a:lstStyle/>
        <a:p>
          <a:endParaRPr lang="en-US"/>
        </a:p>
      </dgm:t>
    </dgm:pt>
    <dgm:pt modelId="{72545736-3BC3-4E3B-8FC5-895387B4C5E6}">
      <dgm:prSet phldrT="[Text]"/>
      <dgm:spPr/>
      <dgm:t>
        <a:bodyPr/>
        <a:lstStyle/>
        <a:p>
          <a:r>
            <a:rPr lang="en-US" dirty="0" smtClean="0"/>
            <a:t>Communities</a:t>
          </a:r>
          <a:endParaRPr lang="en-US" dirty="0"/>
        </a:p>
      </dgm:t>
    </dgm:pt>
    <dgm:pt modelId="{3B24F825-8680-42F1-A5A8-8BCE910B722C}" type="parTrans" cxnId="{F1870270-4B54-49F9-8141-C1B4032A0BF1}">
      <dgm:prSet/>
      <dgm:spPr/>
      <dgm:t>
        <a:bodyPr/>
        <a:lstStyle/>
        <a:p>
          <a:endParaRPr lang="en-US"/>
        </a:p>
      </dgm:t>
    </dgm:pt>
    <dgm:pt modelId="{D6FA85A8-A137-45A1-B185-ECC31E243F99}" type="sibTrans" cxnId="{F1870270-4B54-49F9-8141-C1B4032A0BF1}">
      <dgm:prSet/>
      <dgm:spPr/>
      <dgm:t>
        <a:bodyPr/>
        <a:lstStyle/>
        <a:p>
          <a:endParaRPr lang="en-US"/>
        </a:p>
      </dgm:t>
    </dgm:pt>
    <dgm:pt modelId="{9F4DE544-C6B4-4DD3-8311-CE3DC881092B}">
      <dgm:prSet phldrT="[Text]"/>
      <dgm:spPr/>
      <dgm:t>
        <a:bodyPr/>
        <a:lstStyle/>
        <a:p>
          <a:r>
            <a:rPr lang="en-US" dirty="0" smtClean="0"/>
            <a:t>Cities</a:t>
          </a:r>
          <a:endParaRPr lang="en-US" dirty="0"/>
        </a:p>
      </dgm:t>
    </dgm:pt>
    <dgm:pt modelId="{263DCBF6-9558-40B8-8476-2993F33DC5BF}" type="parTrans" cxnId="{C65FC08B-EB5B-4DA2-83DD-7F8B512B98FF}">
      <dgm:prSet/>
      <dgm:spPr/>
      <dgm:t>
        <a:bodyPr/>
        <a:lstStyle/>
        <a:p>
          <a:endParaRPr lang="en-US"/>
        </a:p>
      </dgm:t>
    </dgm:pt>
    <dgm:pt modelId="{BE7E0AEA-5BE9-45CE-B66B-82D4D84AD380}" type="sibTrans" cxnId="{C65FC08B-EB5B-4DA2-83DD-7F8B512B98FF}">
      <dgm:prSet/>
      <dgm:spPr/>
      <dgm:t>
        <a:bodyPr/>
        <a:lstStyle/>
        <a:p>
          <a:endParaRPr lang="en-US"/>
        </a:p>
      </dgm:t>
    </dgm:pt>
    <dgm:pt modelId="{BA74CBC0-E2EE-4F31-9B36-1C994F075AA7}">
      <dgm:prSet phldrT="[Text]"/>
      <dgm:spPr/>
      <dgm:t>
        <a:bodyPr/>
        <a:lstStyle/>
        <a:p>
          <a:r>
            <a:rPr lang="en-US" dirty="0" smtClean="0"/>
            <a:t>Regions</a:t>
          </a:r>
          <a:endParaRPr lang="en-US" dirty="0"/>
        </a:p>
      </dgm:t>
    </dgm:pt>
    <dgm:pt modelId="{5FD4A7DD-5099-482C-BE61-2AA8EEEE2AA3}" type="parTrans" cxnId="{FB757C2B-0B25-49DF-846D-C7CD3246F14C}">
      <dgm:prSet/>
      <dgm:spPr/>
      <dgm:t>
        <a:bodyPr/>
        <a:lstStyle/>
        <a:p>
          <a:endParaRPr lang="en-US"/>
        </a:p>
      </dgm:t>
    </dgm:pt>
    <dgm:pt modelId="{2EE41FEB-7B51-4B56-998E-759BD9183AC9}" type="sibTrans" cxnId="{FB757C2B-0B25-49DF-846D-C7CD3246F14C}">
      <dgm:prSet/>
      <dgm:spPr/>
      <dgm:t>
        <a:bodyPr/>
        <a:lstStyle/>
        <a:p>
          <a:endParaRPr lang="en-US"/>
        </a:p>
      </dgm:t>
    </dgm:pt>
    <dgm:pt modelId="{2CD8B96D-8246-410A-84E7-A82DDDAD238D}">
      <dgm:prSet phldrT="[Text]"/>
      <dgm:spPr/>
      <dgm:t>
        <a:bodyPr/>
        <a:lstStyle/>
        <a:p>
          <a:r>
            <a:rPr lang="en-US" dirty="0" smtClean="0"/>
            <a:t>United States and Canada</a:t>
          </a:r>
          <a:endParaRPr lang="en-US" dirty="0"/>
        </a:p>
      </dgm:t>
    </dgm:pt>
    <dgm:pt modelId="{99CEB7D0-B780-4B0C-89C8-C2F24262AAEF}" type="parTrans" cxnId="{E4BDCC9B-9110-4240-9528-FBE00FE13499}">
      <dgm:prSet/>
      <dgm:spPr/>
      <dgm:t>
        <a:bodyPr/>
        <a:lstStyle/>
        <a:p>
          <a:endParaRPr lang="en-US"/>
        </a:p>
      </dgm:t>
    </dgm:pt>
    <dgm:pt modelId="{C843C2A9-4726-4308-8F6C-6C345F397C05}" type="sibTrans" cxnId="{E4BDCC9B-9110-4240-9528-FBE00FE13499}">
      <dgm:prSet/>
      <dgm:spPr/>
      <dgm:t>
        <a:bodyPr/>
        <a:lstStyle/>
        <a:p>
          <a:endParaRPr lang="en-US"/>
        </a:p>
      </dgm:t>
    </dgm:pt>
    <dgm:pt modelId="{0CDA6A38-2AD3-4A3E-B42B-652CFF407BAB}" type="pres">
      <dgm:prSet presAssocID="{3F37A29C-8D0D-400A-A370-56F063F1998C}" presName="Name0" presStyleCnt="0">
        <dgm:presLayoutVars>
          <dgm:dir/>
          <dgm:animLvl val="lvl"/>
          <dgm:resizeHandles val="exact"/>
        </dgm:presLayoutVars>
      </dgm:prSet>
      <dgm:spPr/>
    </dgm:pt>
    <dgm:pt modelId="{BE939A03-FE72-4671-9A72-8601A2377F6F}" type="pres">
      <dgm:prSet presAssocID="{46D3FF44-0EBD-4F7E-9FC9-0545609DE5AD}" presName="Name8" presStyleCnt="0"/>
      <dgm:spPr/>
    </dgm:pt>
    <dgm:pt modelId="{B56317F6-EC81-407B-978C-EC4859960EA4}" type="pres">
      <dgm:prSet presAssocID="{46D3FF44-0EBD-4F7E-9FC9-0545609DE5AD}" presName="level" presStyleLbl="node1" presStyleIdx="0" presStyleCnt="7">
        <dgm:presLayoutVars>
          <dgm:chMax val="1"/>
          <dgm:bulletEnabled val="1"/>
        </dgm:presLayoutVars>
      </dgm:prSet>
      <dgm:spPr/>
      <dgm:t>
        <a:bodyPr/>
        <a:lstStyle/>
        <a:p>
          <a:endParaRPr lang="en-US"/>
        </a:p>
      </dgm:t>
    </dgm:pt>
    <dgm:pt modelId="{C389D07B-C007-4527-A708-2A5F8531D8FB}" type="pres">
      <dgm:prSet presAssocID="{46D3FF44-0EBD-4F7E-9FC9-0545609DE5AD}" presName="levelTx" presStyleLbl="revTx" presStyleIdx="0" presStyleCnt="0">
        <dgm:presLayoutVars>
          <dgm:chMax val="1"/>
          <dgm:bulletEnabled val="1"/>
        </dgm:presLayoutVars>
      </dgm:prSet>
      <dgm:spPr/>
      <dgm:t>
        <a:bodyPr/>
        <a:lstStyle/>
        <a:p>
          <a:endParaRPr lang="en-US"/>
        </a:p>
      </dgm:t>
    </dgm:pt>
    <dgm:pt modelId="{DE428AB2-DAD8-4C46-9F4D-557EEC935CCB}" type="pres">
      <dgm:prSet presAssocID="{2CD8B96D-8246-410A-84E7-A82DDDAD238D}" presName="Name8" presStyleCnt="0"/>
      <dgm:spPr/>
    </dgm:pt>
    <dgm:pt modelId="{966EB5E2-3C02-4BDF-AE54-309EF68C7601}" type="pres">
      <dgm:prSet presAssocID="{2CD8B96D-8246-410A-84E7-A82DDDAD238D}" presName="level" presStyleLbl="node1" presStyleIdx="1" presStyleCnt="7">
        <dgm:presLayoutVars>
          <dgm:chMax val="1"/>
          <dgm:bulletEnabled val="1"/>
        </dgm:presLayoutVars>
      </dgm:prSet>
      <dgm:spPr/>
      <dgm:t>
        <a:bodyPr/>
        <a:lstStyle/>
        <a:p>
          <a:endParaRPr lang="en-US"/>
        </a:p>
      </dgm:t>
    </dgm:pt>
    <dgm:pt modelId="{3E6AEEBD-B02A-4B43-A2FA-4F7C6E687213}" type="pres">
      <dgm:prSet presAssocID="{2CD8B96D-8246-410A-84E7-A82DDDAD238D}" presName="levelTx" presStyleLbl="revTx" presStyleIdx="0" presStyleCnt="0">
        <dgm:presLayoutVars>
          <dgm:chMax val="1"/>
          <dgm:bulletEnabled val="1"/>
        </dgm:presLayoutVars>
      </dgm:prSet>
      <dgm:spPr/>
      <dgm:t>
        <a:bodyPr/>
        <a:lstStyle/>
        <a:p>
          <a:endParaRPr lang="en-US"/>
        </a:p>
      </dgm:t>
    </dgm:pt>
    <dgm:pt modelId="{A62DF8F9-10A6-4404-80A2-BE104BB82C61}" type="pres">
      <dgm:prSet presAssocID="{BA74CBC0-E2EE-4F31-9B36-1C994F075AA7}" presName="Name8" presStyleCnt="0"/>
      <dgm:spPr/>
    </dgm:pt>
    <dgm:pt modelId="{EF1B4357-A954-4C3E-97B3-B83EE5A0E110}" type="pres">
      <dgm:prSet presAssocID="{BA74CBC0-E2EE-4F31-9B36-1C994F075AA7}" presName="level" presStyleLbl="node1" presStyleIdx="2" presStyleCnt="7">
        <dgm:presLayoutVars>
          <dgm:chMax val="1"/>
          <dgm:bulletEnabled val="1"/>
        </dgm:presLayoutVars>
      </dgm:prSet>
      <dgm:spPr/>
    </dgm:pt>
    <dgm:pt modelId="{A9203C68-7742-4DEB-B620-8310B89CBDDE}" type="pres">
      <dgm:prSet presAssocID="{BA74CBC0-E2EE-4F31-9B36-1C994F075AA7}" presName="levelTx" presStyleLbl="revTx" presStyleIdx="0" presStyleCnt="0">
        <dgm:presLayoutVars>
          <dgm:chMax val="1"/>
          <dgm:bulletEnabled val="1"/>
        </dgm:presLayoutVars>
      </dgm:prSet>
      <dgm:spPr/>
    </dgm:pt>
    <dgm:pt modelId="{EF8530ED-A571-401E-95B9-B5B66DB48580}" type="pres">
      <dgm:prSet presAssocID="{9F4DE544-C6B4-4DD3-8311-CE3DC881092B}" presName="Name8" presStyleCnt="0"/>
      <dgm:spPr/>
    </dgm:pt>
    <dgm:pt modelId="{A341B771-0C9B-47E7-B752-B7AC1FC31E13}" type="pres">
      <dgm:prSet presAssocID="{9F4DE544-C6B4-4DD3-8311-CE3DC881092B}" presName="level" presStyleLbl="node1" presStyleIdx="3" presStyleCnt="7">
        <dgm:presLayoutVars>
          <dgm:chMax val="1"/>
          <dgm:bulletEnabled val="1"/>
        </dgm:presLayoutVars>
      </dgm:prSet>
      <dgm:spPr/>
    </dgm:pt>
    <dgm:pt modelId="{B1606752-A7B4-4B77-A758-35CD23CDB949}" type="pres">
      <dgm:prSet presAssocID="{9F4DE544-C6B4-4DD3-8311-CE3DC881092B}" presName="levelTx" presStyleLbl="revTx" presStyleIdx="0" presStyleCnt="0">
        <dgm:presLayoutVars>
          <dgm:chMax val="1"/>
          <dgm:bulletEnabled val="1"/>
        </dgm:presLayoutVars>
      </dgm:prSet>
      <dgm:spPr/>
    </dgm:pt>
    <dgm:pt modelId="{41E11EA4-07F2-467E-83C2-EDE231E4093B}" type="pres">
      <dgm:prSet presAssocID="{72545736-3BC3-4E3B-8FC5-895387B4C5E6}" presName="Name8" presStyleCnt="0"/>
      <dgm:spPr/>
    </dgm:pt>
    <dgm:pt modelId="{6ABB0E33-31EA-4E4D-AFEC-5EF26C8254B5}" type="pres">
      <dgm:prSet presAssocID="{72545736-3BC3-4E3B-8FC5-895387B4C5E6}" presName="level" presStyleLbl="node1" presStyleIdx="4" presStyleCnt="7">
        <dgm:presLayoutVars>
          <dgm:chMax val="1"/>
          <dgm:bulletEnabled val="1"/>
        </dgm:presLayoutVars>
      </dgm:prSet>
      <dgm:spPr/>
    </dgm:pt>
    <dgm:pt modelId="{841C6033-58E6-4D23-8493-1DD4D13B1C91}" type="pres">
      <dgm:prSet presAssocID="{72545736-3BC3-4E3B-8FC5-895387B4C5E6}" presName="levelTx" presStyleLbl="revTx" presStyleIdx="0" presStyleCnt="0">
        <dgm:presLayoutVars>
          <dgm:chMax val="1"/>
          <dgm:bulletEnabled val="1"/>
        </dgm:presLayoutVars>
      </dgm:prSet>
      <dgm:spPr/>
    </dgm:pt>
    <dgm:pt modelId="{9750E48C-5E33-47E4-A9CE-3C959DEF0481}" type="pres">
      <dgm:prSet presAssocID="{CA71CCF3-C269-475E-A894-FF922D6E94C8}" presName="Name8" presStyleCnt="0"/>
      <dgm:spPr/>
    </dgm:pt>
    <dgm:pt modelId="{E8A0BD72-6F91-4897-BB77-ED08A0D2ECEF}" type="pres">
      <dgm:prSet presAssocID="{CA71CCF3-C269-475E-A894-FF922D6E94C8}" presName="level" presStyleLbl="node1" presStyleIdx="5" presStyleCnt="7">
        <dgm:presLayoutVars>
          <dgm:chMax val="1"/>
          <dgm:bulletEnabled val="1"/>
        </dgm:presLayoutVars>
      </dgm:prSet>
      <dgm:spPr/>
    </dgm:pt>
    <dgm:pt modelId="{61F1CEE4-D6AA-4A24-AAC3-B6BF001845B5}" type="pres">
      <dgm:prSet presAssocID="{CA71CCF3-C269-475E-A894-FF922D6E94C8}" presName="levelTx" presStyleLbl="revTx" presStyleIdx="0" presStyleCnt="0">
        <dgm:presLayoutVars>
          <dgm:chMax val="1"/>
          <dgm:bulletEnabled val="1"/>
        </dgm:presLayoutVars>
      </dgm:prSet>
      <dgm:spPr/>
    </dgm:pt>
    <dgm:pt modelId="{A1F5409E-B3A1-4C65-8B46-6EAE9DCB9EAC}" type="pres">
      <dgm:prSet presAssocID="{16BF6A73-9BDF-45A7-911A-B2738A9FD181}" presName="Name8" presStyleCnt="0"/>
      <dgm:spPr/>
    </dgm:pt>
    <dgm:pt modelId="{5C14C00D-2D60-45BB-8AF2-FFB41CD5A609}" type="pres">
      <dgm:prSet presAssocID="{16BF6A73-9BDF-45A7-911A-B2738A9FD181}" presName="level" presStyleLbl="node1" presStyleIdx="6" presStyleCnt="7" custScaleX="105000">
        <dgm:presLayoutVars>
          <dgm:chMax val="1"/>
          <dgm:bulletEnabled val="1"/>
        </dgm:presLayoutVars>
      </dgm:prSet>
      <dgm:spPr/>
      <dgm:t>
        <a:bodyPr/>
        <a:lstStyle/>
        <a:p>
          <a:endParaRPr lang="en-US"/>
        </a:p>
      </dgm:t>
    </dgm:pt>
    <dgm:pt modelId="{30AF5AC2-186B-4626-8C02-30C1CB630B9D}" type="pres">
      <dgm:prSet presAssocID="{16BF6A73-9BDF-45A7-911A-B2738A9FD181}" presName="levelTx" presStyleLbl="revTx" presStyleIdx="0" presStyleCnt="0">
        <dgm:presLayoutVars>
          <dgm:chMax val="1"/>
          <dgm:bulletEnabled val="1"/>
        </dgm:presLayoutVars>
      </dgm:prSet>
      <dgm:spPr/>
      <dgm:t>
        <a:bodyPr/>
        <a:lstStyle/>
        <a:p>
          <a:endParaRPr lang="en-US"/>
        </a:p>
      </dgm:t>
    </dgm:pt>
  </dgm:ptLst>
  <dgm:cxnLst>
    <dgm:cxn modelId="{F34FB2E9-A724-4CEF-AF0F-2320F4C7F9D1}" type="presOf" srcId="{16BF6A73-9BDF-45A7-911A-B2738A9FD181}" destId="{30AF5AC2-186B-4626-8C02-30C1CB630B9D}" srcOrd="1" destOrd="0" presId="urn:microsoft.com/office/officeart/2005/8/layout/pyramid3"/>
    <dgm:cxn modelId="{97532BF6-5D0C-405A-B23E-0F87F2553A71}" type="presOf" srcId="{16BF6A73-9BDF-45A7-911A-B2738A9FD181}" destId="{5C14C00D-2D60-45BB-8AF2-FFB41CD5A609}" srcOrd="0" destOrd="0" presId="urn:microsoft.com/office/officeart/2005/8/layout/pyramid3"/>
    <dgm:cxn modelId="{FD1F467D-906A-4BDB-A702-79ACCD30FBB5}" type="presOf" srcId="{46D3FF44-0EBD-4F7E-9FC9-0545609DE5AD}" destId="{B56317F6-EC81-407B-978C-EC4859960EA4}" srcOrd="0" destOrd="0" presId="urn:microsoft.com/office/officeart/2005/8/layout/pyramid3"/>
    <dgm:cxn modelId="{C4749C5C-16A4-482F-84F4-DCDAD7949997}" srcId="{3F37A29C-8D0D-400A-A370-56F063F1998C}" destId="{CA71CCF3-C269-475E-A894-FF922D6E94C8}" srcOrd="5" destOrd="0" parTransId="{9227F6EF-0848-4316-A3AA-E8D9E56CE134}" sibTransId="{63369EB6-19BE-407D-8605-CAA053B0223F}"/>
    <dgm:cxn modelId="{4582AB38-FD38-4744-905D-9408D5AE74C6}" type="presOf" srcId="{46D3FF44-0EBD-4F7E-9FC9-0545609DE5AD}" destId="{C389D07B-C007-4527-A708-2A5F8531D8FB}" srcOrd="1" destOrd="0" presId="urn:microsoft.com/office/officeart/2005/8/layout/pyramid3"/>
    <dgm:cxn modelId="{0E9EE454-4C08-4E97-B93A-AC6DC9E35DD8}" srcId="{3F37A29C-8D0D-400A-A370-56F063F1998C}" destId="{16BF6A73-9BDF-45A7-911A-B2738A9FD181}" srcOrd="6" destOrd="0" parTransId="{40F320AF-9756-4B01-A70C-7A6C733D5939}" sibTransId="{5449518D-97D1-4338-84B2-2F2AF80D851B}"/>
    <dgm:cxn modelId="{D76552F8-4C54-4FA4-9C9F-ADC76A2BFC64}" type="presOf" srcId="{BA74CBC0-E2EE-4F31-9B36-1C994F075AA7}" destId="{A9203C68-7742-4DEB-B620-8310B89CBDDE}" srcOrd="1" destOrd="0" presId="urn:microsoft.com/office/officeart/2005/8/layout/pyramid3"/>
    <dgm:cxn modelId="{5D91A582-0BB3-4CF5-93AA-35FD6309F928}" type="presOf" srcId="{72545736-3BC3-4E3B-8FC5-895387B4C5E6}" destId="{841C6033-58E6-4D23-8493-1DD4D13B1C91}" srcOrd="1" destOrd="0" presId="urn:microsoft.com/office/officeart/2005/8/layout/pyramid3"/>
    <dgm:cxn modelId="{E4BDCC9B-9110-4240-9528-FBE00FE13499}" srcId="{3F37A29C-8D0D-400A-A370-56F063F1998C}" destId="{2CD8B96D-8246-410A-84E7-A82DDDAD238D}" srcOrd="1" destOrd="0" parTransId="{99CEB7D0-B780-4B0C-89C8-C2F24262AAEF}" sibTransId="{C843C2A9-4726-4308-8F6C-6C345F397C05}"/>
    <dgm:cxn modelId="{95B5D564-9DEB-4FB9-AE4F-42306D85B9A9}" type="presOf" srcId="{CA71CCF3-C269-475E-A894-FF922D6E94C8}" destId="{61F1CEE4-D6AA-4A24-AAC3-B6BF001845B5}" srcOrd="1" destOrd="0" presId="urn:microsoft.com/office/officeart/2005/8/layout/pyramid3"/>
    <dgm:cxn modelId="{D346EEB1-148C-43BF-A4A3-7A85B39D902D}" type="presOf" srcId="{72545736-3BC3-4E3B-8FC5-895387B4C5E6}" destId="{6ABB0E33-31EA-4E4D-AFEC-5EF26C8254B5}" srcOrd="0" destOrd="0" presId="urn:microsoft.com/office/officeart/2005/8/layout/pyramid3"/>
    <dgm:cxn modelId="{12C9D2E4-B40E-4660-B910-7B2E8DED1340}" srcId="{3F37A29C-8D0D-400A-A370-56F063F1998C}" destId="{46D3FF44-0EBD-4F7E-9FC9-0545609DE5AD}" srcOrd="0" destOrd="0" parTransId="{D12818DA-91D5-465C-802F-4167A1C7DD88}" sibTransId="{A2FFAA43-6ACB-4B56-ABCB-CE917D8451C2}"/>
    <dgm:cxn modelId="{63821339-8585-4239-92E8-6CD5B84899E1}" type="presOf" srcId="{3F37A29C-8D0D-400A-A370-56F063F1998C}" destId="{0CDA6A38-2AD3-4A3E-B42B-652CFF407BAB}" srcOrd="0" destOrd="0" presId="urn:microsoft.com/office/officeart/2005/8/layout/pyramid3"/>
    <dgm:cxn modelId="{C03285D7-7B29-4DBA-9739-054E176D5DCA}" type="presOf" srcId="{2CD8B96D-8246-410A-84E7-A82DDDAD238D}" destId="{3E6AEEBD-B02A-4B43-A2FA-4F7C6E687213}" srcOrd="1" destOrd="0" presId="urn:microsoft.com/office/officeart/2005/8/layout/pyramid3"/>
    <dgm:cxn modelId="{E7C4750B-B3B9-469E-A325-F3B2D3AB72DA}" type="presOf" srcId="{CA71CCF3-C269-475E-A894-FF922D6E94C8}" destId="{E8A0BD72-6F91-4897-BB77-ED08A0D2ECEF}" srcOrd="0" destOrd="0" presId="urn:microsoft.com/office/officeart/2005/8/layout/pyramid3"/>
    <dgm:cxn modelId="{E21E51A8-28ED-4FE5-BB51-970ADA853C8F}" type="presOf" srcId="{9F4DE544-C6B4-4DD3-8311-CE3DC881092B}" destId="{B1606752-A7B4-4B77-A758-35CD23CDB949}" srcOrd="1" destOrd="0" presId="urn:microsoft.com/office/officeart/2005/8/layout/pyramid3"/>
    <dgm:cxn modelId="{BAF00A73-C33D-4A00-AF87-4A24E7C0D28E}" type="presOf" srcId="{2CD8B96D-8246-410A-84E7-A82DDDAD238D}" destId="{966EB5E2-3C02-4BDF-AE54-309EF68C7601}" srcOrd="0" destOrd="0" presId="urn:microsoft.com/office/officeart/2005/8/layout/pyramid3"/>
    <dgm:cxn modelId="{F1870270-4B54-49F9-8141-C1B4032A0BF1}" srcId="{3F37A29C-8D0D-400A-A370-56F063F1998C}" destId="{72545736-3BC3-4E3B-8FC5-895387B4C5E6}" srcOrd="4" destOrd="0" parTransId="{3B24F825-8680-42F1-A5A8-8BCE910B722C}" sibTransId="{D6FA85A8-A137-45A1-B185-ECC31E243F99}"/>
    <dgm:cxn modelId="{FB757C2B-0B25-49DF-846D-C7CD3246F14C}" srcId="{3F37A29C-8D0D-400A-A370-56F063F1998C}" destId="{BA74CBC0-E2EE-4F31-9B36-1C994F075AA7}" srcOrd="2" destOrd="0" parTransId="{5FD4A7DD-5099-482C-BE61-2AA8EEEE2AA3}" sibTransId="{2EE41FEB-7B51-4B56-998E-759BD9183AC9}"/>
    <dgm:cxn modelId="{8C3C5212-6182-4616-BABE-8D2F647A3CCB}" type="presOf" srcId="{BA74CBC0-E2EE-4F31-9B36-1C994F075AA7}" destId="{EF1B4357-A954-4C3E-97B3-B83EE5A0E110}" srcOrd="0" destOrd="0" presId="urn:microsoft.com/office/officeart/2005/8/layout/pyramid3"/>
    <dgm:cxn modelId="{9E4EEAB6-9A64-4778-9971-E3B1A230FF41}" type="presOf" srcId="{9F4DE544-C6B4-4DD3-8311-CE3DC881092B}" destId="{A341B771-0C9B-47E7-B752-B7AC1FC31E13}" srcOrd="0" destOrd="0" presId="urn:microsoft.com/office/officeart/2005/8/layout/pyramid3"/>
    <dgm:cxn modelId="{C65FC08B-EB5B-4DA2-83DD-7F8B512B98FF}" srcId="{3F37A29C-8D0D-400A-A370-56F063F1998C}" destId="{9F4DE544-C6B4-4DD3-8311-CE3DC881092B}" srcOrd="3" destOrd="0" parTransId="{263DCBF6-9558-40B8-8476-2993F33DC5BF}" sibTransId="{BE7E0AEA-5BE9-45CE-B66B-82D4D84AD380}"/>
    <dgm:cxn modelId="{133162EE-AC45-41B0-BC72-6D72D1877BB2}" type="presParOf" srcId="{0CDA6A38-2AD3-4A3E-B42B-652CFF407BAB}" destId="{BE939A03-FE72-4671-9A72-8601A2377F6F}" srcOrd="0" destOrd="0" presId="urn:microsoft.com/office/officeart/2005/8/layout/pyramid3"/>
    <dgm:cxn modelId="{288FEB9F-68E0-4746-B0F8-8E08136FFBBC}" type="presParOf" srcId="{BE939A03-FE72-4671-9A72-8601A2377F6F}" destId="{B56317F6-EC81-407B-978C-EC4859960EA4}" srcOrd="0" destOrd="0" presId="urn:microsoft.com/office/officeart/2005/8/layout/pyramid3"/>
    <dgm:cxn modelId="{FE348CF8-44DF-4658-9D57-A8A776F453D7}" type="presParOf" srcId="{BE939A03-FE72-4671-9A72-8601A2377F6F}" destId="{C389D07B-C007-4527-A708-2A5F8531D8FB}" srcOrd="1" destOrd="0" presId="urn:microsoft.com/office/officeart/2005/8/layout/pyramid3"/>
    <dgm:cxn modelId="{E1431F5E-AAC1-4E97-A7AF-35964B66F41A}" type="presParOf" srcId="{0CDA6A38-2AD3-4A3E-B42B-652CFF407BAB}" destId="{DE428AB2-DAD8-4C46-9F4D-557EEC935CCB}" srcOrd="1" destOrd="0" presId="urn:microsoft.com/office/officeart/2005/8/layout/pyramid3"/>
    <dgm:cxn modelId="{E5366FE8-D3AE-4E93-BD42-3E91F6A66EC7}" type="presParOf" srcId="{DE428AB2-DAD8-4C46-9F4D-557EEC935CCB}" destId="{966EB5E2-3C02-4BDF-AE54-309EF68C7601}" srcOrd="0" destOrd="0" presId="urn:microsoft.com/office/officeart/2005/8/layout/pyramid3"/>
    <dgm:cxn modelId="{F47BC853-8641-4A3A-B3A3-E7CB0EAADA8F}" type="presParOf" srcId="{DE428AB2-DAD8-4C46-9F4D-557EEC935CCB}" destId="{3E6AEEBD-B02A-4B43-A2FA-4F7C6E687213}" srcOrd="1" destOrd="0" presId="urn:microsoft.com/office/officeart/2005/8/layout/pyramid3"/>
    <dgm:cxn modelId="{07D8B6EC-5D24-482B-8F13-43103CB96723}" type="presParOf" srcId="{0CDA6A38-2AD3-4A3E-B42B-652CFF407BAB}" destId="{A62DF8F9-10A6-4404-80A2-BE104BB82C61}" srcOrd="2" destOrd="0" presId="urn:microsoft.com/office/officeart/2005/8/layout/pyramid3"/>
    <dgm:cxn modelId="{9EE7C04C-813C-4CA2-8549-F47097430DB8}" type="presParOf" srcId="{A62DF8F9-10A6-4404-80A2-BE104BB82C61}" destId="{EF1B4357-A954-4C3E-97B3-B83EE5A0E110}" srcOrd="0" destOrd="0" presId="urn:microsoft.com/office/officeart/2005/8/layout/pyramid3"/>
    <dgm:cxn modelId="{B0ACA6BE-BD69-4438-8D12-07580B8E0065}" type="presParOf" srcId="{A62DF8F9-10A6-4404-80A2-BE104BB82C61}" destId="{A9203C68-7742-4DEB-B620-8310B89CBDDE}" srcOrd="1" destOrd="0" presId="urn:microsoft.com/office/officeart/2005/8/layout/pyramid3"/>
    <dgm:cxn modelId="{BF9E3359-A939-4CDE-BD8F-3116FAE64837}" type="presParOf" srcId="{0CDA6A38-2AD3-4A3E-B42B-652CFF407BAB}" destId="{EF8530ED-A571-401E-95B9-B5B66DB48580}" srcOrd="3" destOrd="0" presId="urn:microsoft.com/office/officeart/2005/8/layout/pyramid3"/>
    <dgm:cxn modelId="{B9E244B9-9EED-485E-A554-8EAF4D0B03C6}" type="presParOf" srcId="{EF8530ED-A571-401E-95B9-B5B66DB48580}" destId="{A341B771-0C9B-47E7-B752-B7AC1FC31E13}" srcOrd="0" destOrd="0" presId="urn:microsoft.com/office/officeart/2005/8/layout/pyramid3"/>
    <dgm:cxn modelId="{2427A119-5B42-4181-BF0A-EB7550F2F1F5}" type="presParOf" srcId="{EF8530ED-A571-401E-95B9-B5B66DB48580}" destId="{B1606752-A7B4-4B77-A758-35CD23CDB949}" srcOrd="1" destOrd="0" presId="urn:microsoft.com/office/officeart/2005/8/layout/pyramid3"/>
    <dgm:cxn modelId="{FF444DF5-F0CC-47A9-A4E8-43F4AFCDEC5F}" type="presParOf" srcId="{0CDA6A38-2AD3-4A3E-B42B-652CFF407BAB}" destId="{41E11EA4-07F2-467E-83C2-EDE231E4093B}" srcOrd="4" destOrd="0" presId="urn:microsoft.com/office/officeart/2005/8/layout/pyramid3"/>
    <dgm:cxn modelId="{B95E7234-1F31-4866-A292-29515CF6CCCA}" type="presParOf" srcId="{41E11EA4-07F2-467E-83C2-EDE231E4093B}" destId="{6ABB0E33-31EA-4E4D-AFEC-5EF26C8254B5}" srcOrd="0" destOrd="0" presId="urn:microsoft.com/office/officeart/2005/8/layout/pyramid3"/>
    <dgm:cxn modelId="{10394FE9-49EC-4B44-92DA-99AF9789BCD8}" type="presParOf" srcId="{41E11EA4-07F2-467E-83C2-EDE231E4093B}" destId="{841C6033-58E6-4D23-8493-1DD4D13B1C91}" srcOrd="1" destOrd="0" presId="urn:microsoft.com/office/officeart/2005/8/layout/pyramid3"/>
    <dgm:cxn modelId="{4785C437-611A-4D22-B2CB-94DC2F7A88CF}" type="presParOf" srcId="{0CDA6A38-2AD3-4A3E-B42B-652CFF407BAB}" destId="{9750E48C-5E33-47E4-A9CE-3C959DEF0481}" srcOrd="5" destOrd="0" presId="urn:microsoft.com/office/officeart/2005/8/layout/pyramid3"/>
    <dgm:cxn modelId="{43C9270F-F383-49B9-B5E1-9D265A71481A}" type="presParOf" srcId="{9750E48C-5E33-47E4-A9CE-3C959DEF0481}" destId="{E8A0BD72-6F91-4897-BB77-ED08A0D2ECEF}" srcOrd="0" destOrd="0" presId="urn:microsoft.com/office/officeart/2005/8/layout/pyramid3"/>
    <dgm:cxn modelId="{9DB9D7C9-5FF5-4CBD-A884-B105D99B7333}" type="presParOf" srcId="{9750E48C-5E33-47E4-A9CE-3C959DEF0481}" destId="{61F1CEE4-D6AA-4A24-AAC3-B6BF001845B5}" srcOrd="1" destOrd="0" presId="urn:microsoft.com/office/officeart/2005/8/layout/pyramid3"/>
    <dgm:cxn modelId="{528C79AA-E3DA-4F6B-B366-C9A57ADB6EEB}" type="presParOf" srcId="{0CDA6A38-2AD3-4A3E-B42B-652CFF407BAB}" destId="{A1F5409E-B3A1-4C65-8B46-6EAE9DCB9EAC}" srcOrd="6" destOrd="0" presId="urn:microsoft.com/office/officeart/2005/8/layout/pyramid3"/>
    <dgm:cxn modelId="{431F1B22-F192-48AB-9104-7FD363C42D1F}" type="presParOf" srcId="{A1F5409E-B3A1-4C65-8B46-6EAE9DCB9EAC}" destId="{5C14C00D-2D60-45BB-8AF2-FFB41CD5A609}" srcOrd="0" destOrd="0" presId="urn:microsoft.com/office/officeart/2005/8/layout/pyramid3"/>
    <dgm:cxn modelId="{7A274DA3-2E1D-4784-82A1-73F6D5F087A0}" type="presParOf" srcId="{A1F5409E-B3A1-4C65-8B46-6EAE9DCB9EAC}" destId="{30AF5AC2-186B-4626-8C02-30C1CB630B9D}" srcOrd="1" destOrd="0" presId="urn:microsoft.com/office/officeart/2005/8/layout/pyramid3"/>
  </dgm:cxnLst>
  <dgm:bg/>
  <dgm:whole/>
</dgm:dataModel>
</file>

<file path=ppt/diagrams/layout1.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344B0BD6-7A6D-4054-A1BE-C0C1FBC3C755}" type="datetimeFigureOut">
              <a:rPr lang="en-US" smtClean="0"/>
              <a:t>9/1/2008</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56680820-4DC4-420A-B4F9-F0239C8E52A4}"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44B0BD6-7A6D-4054-A1BE-C0C1FBC3C755}" type="datetimeFigureOut">
              <a:rPr lang="en-US" smtClean="0"/>
              <a:t>9/1/2008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6680820-4DC4-420A-B4F9-F0239C8E52A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344B0BD6-7A6D-4054-A1BE-C0C1FBC3C755}" type="datetimeFigureOut">
              <a:rPr lang="en-US" smtClean="0"/>
              <a:t>9/1/2008</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56680820-4DC4-420A-B4F9-F0239C8E52A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44B0BD6-7A6D-4054-A1BE-C0C1FBC3C755}" type="datetimeFigureOut">
              <a:rPr lang="en-US" smtClean="0"/>
              <a:t>9/1/2008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6680820-4DC4-420A-B4F9-F0239C8E52A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344B0BD6-7A6D-4054-A1BE-C0C1FBC3C755}" type="datetimeFigureOut">
              <a:rPr lang="en-US" smtClean="0"/>
              <a:t>9/1/2008</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56680820-4DC4-420A-B4F9-F0239C8E52A4}"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44B0BD6-7A6D-4054-A1BE-C0C1FBC3C755}" type="datetimeFigureOut">
              <a:rPr lang="en-US" smtClean="0"/>
              <a:t>9/1/2008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6680820-4DC4-420A-B4F9-F0239C8E52A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44B0BD6-7A6D-4054-A1BE-C0C1FBC3C755}" type="datetimeFigureOut">
              <a:rPr lang="en-US" smtClean="0"/>
              <a:t>9/1/2008</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56680820-4DC4-420A-B4F9-F0239C8E52A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344B0BD6-7A6D-4054-A1BE-C0C1FBC3C755}" type="datetimeFigureOut">
              <a:rPr lang="en-US" smtClean="0"/>
              <a:t>9/1/2008</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56680820-4DC4-420A-B4F9-F0239C8E52A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344B0BD6-7A6D-4054-A1BE-C0C1FBC3C755}" type="datetimeFigureOut">
              <a:rPr lang="en-US" smtClean="0"/>
              <a:t>9/1/2008</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56680820-4DC4-420A-B4F9-F0239C8E52A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44B0BD6-7A6D-4054-A1BE-C0C1FBC3C755}" type="datetimeFigureOut">
              <a:rPr lang="en-US" smtClean="0"/>
              <a:t>9/1/2008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6680820-4DC4-420A-B4F9-F0239C8E52A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344B0BD6-7A6D-4054-A1BE-C0C1FBC3C755}" type="datetimeFigureOut">
              <a:rPr lang="en-US" smtClean="0"/>
              <a:t>9/1/2008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6680820-4DC4-420A-B4F9-F0239C8E52A4}" type="slidenum">
              <a:rPr lang="en-US" smtClean="0"/>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344B0BD6-7A6D-4054-A1BE-C0C1FBC3C755}" type="datetimeFigureOut">
              <a:rPr lang="en-US" smtClean="0"/>
              <a:t>9/1/2008</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56680820-4DC4-420A-B4F9-F0239C8E52A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Getting Back to Standards</a:t>
            </a:r>
            <a:endParaRPr lang="en-US" dirty="0"/>
          </a:p>
        </p:txBody>
      </p:sp>
      <p:sp>
        <p:nvSpPr>
          <p:cNvPr id="3" name="Subtitle 2"/>
          <p:cNvSpPr>
            <a:spLocks noGrp="1"/>
          </p:cNvSpPr>
          <p:nvPr>
            <p:ph type="subTitle" idx="1"/>
          </p:nvPr>
        </p:nvSpPr>
        <p:spPr/>
        <p:txBody>
          <a:bodyPr/>
          <a:lstStyle/>
          <a:p>
            <a:r>
              <a:rPr lang="en-US" dirty="0" smtClean="0"/>
              <a:t>What should be taught?</a:t>
            </a:r>
          </a:p>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Curriculum </a:t>
            </a:r>
            <a:endParaRPr lang="en-US" dirty="0"/>
          </a:p>
        </p:txBody>
      </p:sp>
      <p:sp>
        <p:nvSpPr>
          <p:cNvPr id="3" name="Content Placeholder 2"/>
          <p:cNvSpPr>
            <a:spLocks noGrp="1"/>
          </p:cNvSpPr>
          <p:nvPr>
            <p:ph idx="1"/>
          </p:nvPr>
        </p:nvSpPr>
        <p:spPr/>
        <p:txBody>
          <a:bodyPr/>
          <a:lstStyle/>
          <a:p>
            <a:r>
              <a:rPr lang="en-US" dirty="0" smtClean="0"/>
              <a:t>The plans for learning and the actual delivery of those plans.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Standards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Guides for use in curriculum planning</a:t>
            </a:r>
          </a:p>
          <a:p>
            <a:r>
              <a:rPr lang="en-US" dirty="0" smtClean="0"/>
              <a:t>Our state has a required or recommended curriculum that is mandatory for all teachers.</a:t>
            </a:r>
          </a:p>
          <a:p>
            <a:r>
              <a:rPr lang="en-US" dirty="0" smtClean="0"/>
              <a:t>The </a:t>
            </a:r>
            <a:r>
              <a:rPr lang="en-US" b="1" dirty="0" smtClean="0"/>
              <a:t>official curriculum </a:t>
            </a:r>
            <a:r>
              <a:rPr lang="en-US" dirty="0" smtClean="0"/>
              <a:t>or </a:t>
            </a:r>
            <a:r>
              <a:rPr lang="en-US" b="1" dirty="0" smtClean="0"/>
              <a:t>“framework” </a:t>
            </a:r>
            <a:r>
              <a:rPr lang="en-US" dirty="0" smtClean="0"/>
              <a:t>has been formally adopted by the state and local school district.</a:t>
            </a:r>
          </a:p>
          <a:p>
            <a:r>
              <a:rPr lang="en-US" dirty="0" smtClean="0"/>
              <a:t>The </a:t>
            </a:r>
            <a:r>
              <a:rPr lang="en-US" b="1" dirty="0" smtClean="0"/>
              <a:t>taught curriculum </a:t>
            </a:r>
            <a:r>
              <a:rPr lang="en-US" dirty="0" smtClean="0"/>
              <a:t>is what teachers actually do in their classrooms.</a:t>
            </a:r>
          </a:p>
          <a:p>
            <a:r>
              <a:rPr lang="en-US" dirty="0" smtClean="0"/>
              <a:t>The </a:t>
            </a:r>
            <a:r>
              <a:rPr lang="en-US" b="1" dirty="0" smtClean="0"/>
              <a:t>tested/assessed curriculum </a:t>
            </a:r>
            <a:r>
              <a:rPr lang="en-US" dirty="0" smtClean="0"/>
              <a:t>is the curriculum that is revealed in tests and other assessments given to students.  These are called </a:t>
            </a:r>
            <a:r>
              <a:rPr lang="en-US" b="1" dirty="0" smtClean="0"/>
              <a:t>performance standards</a:t>
            </a:r>
            <a:r>
              <a:rPr lang="en-US" dirty="0" smtClean="0"/>
              <a:t>, which measures mastery of content/skills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No Child left behind</a:t>
            </a:r>
            <a:endParaRPr lang="en-US" dirty="0"/>
          </a:p>
        </p:txBody>
      </p:sp>
      <p:sp>
        <p:nvSpPr>
          <p:cNvPr id="3" name="Content Placeholder 2"/>
          <p:cNvSpPr>
            <a:spLocks noGrp="1"/>
          </p:cNvSpPr>
          <p:nvPr>
            <p:ph idx="1"/>
          </p:nvPr>
        </p:nvSpPr>
        <p:spPr/>
        <p:txBody>
          <a:bodyPr/>
          <a:lstStyle/>
          <a:p>
            <a:r>
              <a:rPr lang="en-US" dirty="0" smtClean="0"/>
              <a:t>In 2001 President Bush and Congress were not satisfied with the progress that states made.  They said that the state standards had failed four subgroups of students: low-income students, minority students, English language learners, and students with disabilities.</a:t>
            </a:r>
          </a:p>
          <a:p>
            <a:r>
              <a:rPr lang="en-US" dirty="0" smtClean="0"/>
              <a:t>These students have a right to learn but were challenging to educate; the goals of equity were not being met.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Raise the standards or else!</a:t>
            </a:r>
            <a:endParaRPr lang="en-US" dirty="0"/>
          </a:p>
        </p:txBody>
      </p:sp>
      <p:sp>
        <p:nvSpPr>
          <p:cNvPr id="3" name="Content Placeholder 2"/>
          <p:cNvSpPr>
            <a:spLocks noGrp="1"/>
          </p:cNvSpPr>
          <p:nvPr>
            <p:ph idx="1"/>
          </p:nvPr>
        </p:nvSpPr>
        <p:spPr/>
        <p:txBody>
          <a:bodyPr>
            <a:normAutofit fontScale="92500"/>
          </a:bodyPr>
          <a:lstStyle/>
          <a:p>
            <a:r>
              <a:rPr lang="en-US" dirty="0" smtClean="0"/>
              <a:t>Through NCLB, all schools were to be held to high, measurable standards set by the individual states to raise student achievement for all groups.</a:t>
            </a:r>
          </a:p>
          <a:p>
            <a:r>
              <a:rPr lang="en-US" dirty="0" smtClean="0"/>
              <a:t>The NCLB Act mandated broad accountability, requiring all states to test children in grades three through eight in reading, math, and science.</a:t>
            </a:r>
          </a:p>
          <a:p>
            <a:r>
              <a:rPr lang="en-US" dirty="0" smtClean="0"/>
              <a:t>Schools failing to achieve specific performance standards face serious sanctions, including vouchers, replacing the school staff, or converting failing schools to charter schools.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Ambitious Act</a:t>
            </a:r>
            <a:endParaRPr lang="en-US" dirty="0"/>
          </a:p>
        </p:txBody>
      </p:sp>
      <p:sp>
        <p:nvSpPr>
          <p:cNvPr id="3" name="Content Placeholder 2"/>
          <p:cNvSpPr>
            <a:spLocks noGrp="1"/>
          </p:cNvSpPr>
          <p:nvPr>
            <p:ph idx="1"/>
          </p:nvPr>
        </p:nvSpPr>
        <p:spPr/>
        <p:txBody>
          <a:bodyPr/>
          <a:lstStyle/>
          <a:p>
            <a:r>
              <a:rPr lang="en-US" dirty="0" smtClean="0"/>
              <a:t>Required states to establish their own tests aligned with their own state standards.</a:t>
            </a:r>
          </a:p>
          <a:p>
            <a:r>
              <a:rPr lang="en-US" dirty="0" smtClean="0"/>
              <a:t>Standards to be clear, with measurable goals focused on basic skills and essential knowledge.</a:t>
            </a:r>
          </a:p>
          <a:p>
            <a:r>
              <a:rPr lang="en-US" dirty="0" smtClean="0"/>
              <a:t>This has resulted in great diversity among state standards and what a given state considers to be proficient students.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Revolt against </a:t>
            </a:r>
            <a:r>
              <a:rPr lang="en-US" dirty="0" err="1" smtClean="0"/>
              <a:t>NClb</a:t>
            </a:r>
            <a:endParaRPr lang="en-US" dirty="0"/>
          </a:p>
        </p:txBody>
      </p:sp>
      <p:sp>
        <p:nvSpPr>
          <p:cNvPr id="3" name="Content Placeholder 2"/>
          <p:cNvSpPr>
            <a:spLocks noGrp="1"/>
          </p:cNvSpPr>
          <p:nvPr>
            <p:ph idx="1"/>
          </p:nvPr>
        </p:nvSpPr>
        <p:spPr/>
        <p:txBody>
          <a:bodyPr/>
          <a:lstStyle/>
          <a:p>
            <a:r>
              <a:rPr lang="en-US" dirty="0" smtClean="0"/>
              <a:t>By 2004, a revolt against NCLB was building in state legislatures.</a:t>
            </a:r>
          </a:p>
          <a:p>
            <a:r>
              <a:rPr lang="en-US" dirty="0" smtClean="0"/>
              <a:t>Most parents supported concept of school reform but reluctant to punish schools for failure, especially when only one subgroup in the school did not make progress.</a:t>
            </a:r>
          </a:p>
          <a:p>
            <a:r>
              <a:rPr lang="en-US" dirty="0" smtClean="0"/>
              <a:t>Parents also believe it is unrealistic to expect students with disabilities and ELL to pass state tests.</a:t>
            </a:r>
          </a:p>
          <a:p>
            <a:r>
              <a:rPr lang="en-US" dirty="0" smtClean="0"/>
              <a:t>Legislatures were upset over the stringency of testing requirements.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States’ Hands are tied!</a:t>
            </a:r>
            <a:endParaRPr lang="en-US" dirty="0"/>
          </a:p>
        </p:txBody>
      </p:sp>
      <p:sp>
        <p:nvSpPr>
          <p:cNvPr id="3" name="Content Placeholder 2"/>
          <p:cNvSpPr>
            <a:spLocks noGrp="1"/>
          </p:cNvSpPr>
          <p:nvPr>
            <p:ph idx="1"/>
          </p:nvPr>
        </p:nvSpPr>
        <p:spPr/>
        <p:txBody>
          <a:bodyPr>
            <a:normAutofit fontScale="92500"/>
          </a:bodyPr>
          <a:lstStyle/>
          <a:p>
            <a:r>
              <a:rPr lang="en-US" dirty="0" smtClean="0"/>
              <a:t>Opting out of the NCLB framework caused states to lose funds from the federal government.</a:t>
            </a:r>
          </a:p>
          <a:p>
            <a:r>
              <a:rPr lang="en-US" dirty="0" smtClean="0"/>
              <a:t>This unfunded mandate caused an outcry.</a:t>
            </a:r>
          </a:p>
          <a:p>
            <a:r>
              <a:rPr lang="en-US" dirty="0" smtClean="0"/>
              <a:t>Pressure on Dept. of Education to modify some of the rules.</a:t>
            </a:r>
          </a:p>
          <a:p>
            <a:r>
              <a:rPr lang="en-US" dirty="0" smtClean="0"/>
              <a:t>Some changes have occurred, more expected in future.</a:t>
            </a:r>
          </a:p>
          <a:p>
            <a:r>
              <a:rPr lang="en-US" dirty="0" smtClean="0"/>
              <a:t>Many believe NCLB could be simplified and improved.  States want reduced number of standards.  Too long lists of standards are daunting for even the most dedicated teachers.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hope…</a:t>
            </a:r>
            <a:endParaRPr lang="en-US" dirty="0"/>
          </a:p>
        </p:txBody>
      </p:sp>
      <p:sp>
        <p:nvSpPr>
          <p:cNvPr id="3" name="Content Placeholder 2"/>
          <p:cNvSpPr>
            <a:spLocks noGrp="1"/>
          </p:cNvSpPr>
          <p:nvPr>
            <p:ph idx="1"/>
          </p:nvPr>
        </p:nvSpPr>
        <p:spPr/>
        <p:txBody>
          <a:bodyPr/>
          <a:lstStyle/>
          <a:p>
            <a:r>
              <a:rPr lang="en-US" dirty="0" smtClean="0"/>
              <a:t>Hopefully as states prepare for the next cycle of review for standards, they will identify fewer goals for each grade level.</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consequences of </a:t>
            </a:r>
            <a:r>
              <a:rPr lang="en-US" dirty="0" err="1" smtClean="0"/>
              <a:t>Nclb</a:t>
            </a:r>
            <a:endParaRPr lang="en-US" dirty="0"/>
          </a:p>
        </p:txBody>
      </p:sp>
      <p:sp>
        <p:nvSpPr>
          <p:cNvPr id="3" name="Content Placeholder 2"/>
          <p:cNvSpPr>
            <a:spLocks noGrp="1"/>
          </p:cNvSpPr>
          <p:nvPr>
            <p:ph idx="1"/>
          </p:nvPr>
        </p:nvSpPr>
        <p:spPr/>
        <p:txBody>
          <a:bodyPr/>
          <a:lstStyle/>
          <a:p>
            <a:r>
              <a:rPr lang="en-US" dirty="0" smtClean="0"/>
              <a:t>With current emphasis on reading, math and science, many believe social studies and other subjects like art and music receive less attention.</a:t>
            </a:r>
          </a:p>
          <a:p>
            <a:r>
              <a:rPr lang="en-US" dirty="0" smtClean="0"/>
              <a:t>Are teachers in Brevard County classrooms spending adequate time on social studies?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On the other end of the spectrum…</a:t>
            </a:r>
            <a:endParaRPr lang="en-US" dirty="0"/>
          </a:p>
        </p:txBody>
      </p:sp>
      <p:sp>
        <p:nvSpPr>
          <p:cNvPr id="3" name="Content Placeholder 2"/>
          <p:cNvSpPr>
            <a:spLocks noGrp="1"/>
          </p:cNvSpPr>
          <p:nvPr>
            <p:ph idx="1"/>
          </p:nvPr>
        </p:nvSpPr>
        <p:spPr/>
        <p:txBody>
          <a:bodyPr/>
          <a:lstStyle/>
          <a:p>
            <a:r>
              <a:rPr lang="en-US" dirty="0" smtClean="0"/>
              <a:t>High profile groups of education, business and political leaders announced that NCLB competency in reading and math is just a meager beginning.</a:t>
            </a:r>
          </a:p>
          <a:p>
            <a:r>
              <a:rPr lang="en-US" dirty="0" smtClean="0"/>
              <a:t>Globalization requires much greater change.</a:t>
            </a:r>
          </a:p>
          <a:p>
            <a:r>
              <a:rPr lang="en-US" dirty="0" smtClean="0"/>
              <a:t>Students need to be competent in traditional academic disciplines but also know more about the world, become smarter about new sources of information, and develop good people skills, as well as being able to think outside the box.</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Nation at risk</a:t>
            </a:r>
            <a:endParaRPr lang="en-US" dirty="0"/>
          </a:p>
        </p:txBody>
      </p:sp>
      <p:sp>
        <p:nvSpPr>
          <p:cNvPr id="3" name="Content Placeholder 2"/>
          <p:cNvSpPr>
            <a:spLocks noGrp="1"/>
          </p:cNvSpPr>
          <p:nvPr>
            <p:ph idx="1"/>
          </p:nvPr>
        </p:nvSpPr>
        <p:spPr/>
        <p:txBody>
          <a:bodyPr/>
          <a:lstStyle/>
          <a:p>
            <a:r>
              <a:rPr lang="en-US" dirty="0" smtClean="0"/>
              <a:t>T</a:t>
            </a:r>
            <a:r>
              <a:rPr lang="en-US" dirty="0" smtClean="0"/>
              <a:t>he 1983 federal report, A Nation at Risk, questioned students’ ability to compete in a global economy.</a:t>
            </a:r>
          </a:p>
          <a:p>
            <a:r>
              <a:rPr lang="en-US" dirty="0" smtClean="0"/>
              <a:t>The fifty states in our nation embarked on a standards-based education reform effort.</a:t>
            </a:r>
          </a:p>
          <a:p>
            <a:r>
              <a:rPr lang="en-US" dirty="0" smtClean="0"/>
              <a:t>Reform implies something is wrong and changes are needed.</a:t>
            </a:r>
          </a:p>
          <a:p>
            <a:r>
              <a:rPr lang="en-US" b="1" dirty="0" smtClean="0"/>
              <a:t>Standards </a:t>
            </a:r>
            <a:r>
              <a:rPr lang="en-US" dirty="0" smtClean="0"/>
              <a:t>are what teachers are supposed to teach and students are expected to know (content) and be able to do (performance).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ction Button: Movie 1">
            <a:hlinkClick r:id="" action="ppaction://noaction" highlightClick="1"/>
          </p:cNvPr>
          <p:cNvSpPr/>
          <p:nvPr/>
        </p:nvSpPr>
        <p:spPr>
          <a:xfrm>
            <a:off x="1981200" y="2209800"/>
            <a:ext cx="3962400" cy="1981200"/>
          </a:xfrm>
          <a:prstGeom prst="actionButtonMovi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 where does that leave us?</a:t>
            </a:r>
            <a:endParaRPr lang="en-US" dirty="0"/>
          </a:p>
        </p:txBody>
      </p:sp>
      <p:sp>
        <p:nvSpPr>
          <p:cNvPr id="3" name="Content Placeholder 2"/>
          <p:cNvSpPr>
            <a:spLocks noGrp="1"/>
          </p:cNvSpPr>
          <p:nvPr>
            <p:ph idx="1"/>
          </p:nvPr>
        </p:nvSpPr>
        <p:spPr/>
        <p:txBody>
          <a:bodyPr/>
          <a:lstStyle/>
          <a:p>
            <a:r>
              <a:rPr lang="en-US" dirty="0" smtClean="0"/>
              <a:t>The goals of NCLB are beyond reproach and they have brought a modicum of academic progress, especially for students who otherwise might receive little attention.</a:t>
            </a:r>
          </a:p>
          <a:p>
            <a:r>
              <a:rPr lang="en-US" dirty="0" smtClean="0"/>
              <a:t>In many classrooms, the social studies have been neglected.</a:t>
            </a:r>
          </a:p>
          <a:p>
            <a:r>
              <a:rPr lang="en-US" dirty="0" smtClean="0"/>
              <a:t>Too many teachers are not connecting writing and reading skills to the social studies programs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publishers have caught on!</a:t>
            </a:r>
            <a:endParaRPr lang="en-US" dirty="0"/>
          </a:p>
        </p:txBody>
      </p:sp>
      <p:sp>
        <p:nvSpPr>
          <p:cNvPr id="3" name="Content Placeholder 2"/>
          <p:cNvSpPr>
            <a:spLocks noGrp="1"/>
          </p:cNvSpPr>
          <p:nvPr>
            <p:ph idx="1"/>
          </p:nvPr>
        </p:nvSpPr>
        <p:spPr/>
        <p:txBody>
          <a:bodyPr/>
          <a:lstStyle/>
          <a:p>
            <a:r>
              <a:rPr lang="en-US" dirty="0" smtClean="0"/>
              <a:t>About five major textbook publishers produce about 90% of the textbook market.</a:t>
            </a:r>
          </a:p>
          <a:p>
            <a:r>
              <a:rPr lang="en-US" dirty="0" smtClean="0"/>
              <a:t>Most teachers follow guidelines produced by their state, and the states have been influenced by the recommendations of NCSS.</a:t>
            </a:r>
          </a:p>
          <a:p>
            <a:r>
              <a:rPr lang="en-US" dirty="0" smtClean="0"/>
              <a:t>State standards (especially California and Texas) influence textbook publishers, who want as broad market as possible.  </a:t>
            </a:r>
            <a:endParaRPr lang="en-US" dirty="0" smtClean="0"/>
          </a:p>
          <a:p>
            <a:r>
              <a:rPr lang="en-US" dirty="0" smtClean="0"/>
              <a:t>For these reasons, we see a certain amount of uniformity in elementary social studies programs throughout the nation.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Does this look familiar?</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sz="2400" dirty="0" smtClean="0"/>
              <a:t>Kindergarten: Self, Family, School</a:t>
            </a:r>
          </a:p>
          <a:p>
            <a:pPr>
              <a:buNone/>
            </a:pPr>
            <a:r>
              <a:rPr lang="en-US" sz="2400" dirty="0" smtClean="0"/>
              <a:t>Second Grade: Neighborhoods</a:t>
            </a:r>
          </a:p>
          <a:p>
            <a:pPr>
              <a:buNone/>
            </a:pPr>
            <a:r>
              <a:rPr lang="en-US" sz="2400" dirty="0" smtClean="0"/>
              <a:t>Third Grade: Communities</a:t>
            </a:r>
          </a:p>
          <a:p>
            <a:pPr>
              <a:buNone/>
            </a:pPr>
            <a:r>
              <a:rPr lang="en-US" sz="2400" dirty="0" smtClean="0"/>
              <a:t>Fourth Grade: State History, Geographic Regions</a:t>
            </a:r>
          </a:p>
          <a:p>
            <a:pPr>
              <a:buNone/>
            </a:pPr>
            <a:r>
              <a:rPr lang="en-US" sz="2400" dirty="0" smtClean="0"/>
              <a:t>Fifth Grade: U.S. History, Culture, Geography</a:t>
            </a:r>
          </a:p>
          <a:p>
            <a:pPr>
              <a:buNone/>
            </a:pPr>
            <a:r>
              <a:rPr lang="en-US" sz="2400" dirty="0" smtClean="0"/>
              <a:t>Sixth Grade: World Cultures, History, Geography</a:t>
            </a:r>
          </a:p>
          <a:p>
            <a:pPr>
              <a:buNone/>
            </a:pPr>
            <a:r>
              <a:rPr lang="en-US" sz="2400" dirty="0" smtClean="0"/>
              <a:t>Seventh Grade: World Cultures, History, Geography</a:t>
            </a:r>
          </a:p>
          <a:p>
            <a:pPr>
              <a:buNone/>
            </a:pPr>
            <a:r>
              <a:rPr lang="en-US" sz="2400" dirty="0" smtClean="0"/>
              <a:t>Eighth Grade: U.S. History</a:t>
            </a:r>
          </a:p>
          <a:p>
            <a:pPr>
              <a:buNone/>
            </a:pPr>
            <a:r>
              <a:rPr lang="en-US" sz="2400" dirty="0" smtClean="0"/>
              <a:t>Ninth Grade: Civics</a:t>
            </a:r>
          </a:p>
          <a:p>
            <a:pPr>
              <a:buNone/>
            </a:pPr>
            <a:r>
              <a:rPr lang="en-US" sz="2400" dirty="0" smtClean="0"/>
              <a:t>Tenth Grade: World History</a:t>
            </a:r>
          </a:p>
          <a:p>
            <a:pPr>
              <a:buNone/>
            </a:pPr>
            <a:r>
              <a:rPr lang="en-US" sz="2400" dirty="0" smtClean="0"/>
              <a:t>Eleventh Grade: U.S. History</a:t>
            </a:r>
          </a:p>
          <a:p>
            <a:pPr>
              <a:buNone/>
            </a:pPr>
            <a:r>
              <a:rPr lang="en-US" sz="2400" dirty="0" smtClean="0"/>
              <a:t>Twelfth Grade: U.S. Government</a:t>
            </a:r>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additive="base">
                                        <p:cTn id="6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
                                            <p:txEl>
                                              <p:pRg st="11" end="11"/>
                                            </p:txEl>
                                          </p:spTgt>
                                        </p:tgtEl>
                                        <p:attrNameLst>
                                          <p:attrName>style.visibility</p:attrName>
                                        </p:attrNameLst>
                                      </p:cBhvr>
                                      <p:to>
                                        <p:strVal val="visible"/>
                                      </p:to>
                                    </p:set>
                                    <p:anim calcmode="lin" valueType="num">
                                      <p:cBhvr additive="base">
                                        <p:cTn id="73"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about this?</a:t>
            </a:r>
            <a:endParaRPr lang="en-US" dirty="0"/>
          </a:p>
        </p:txBody>
      </p:sp>
      <p:graphicFrame>
        <p:nvGraphicFramePr>
          <p:cNvPr id="6" name="Diagram 5"/>
          <p:cNvGraphicFramePr/>
          <p:nvPr/>
        </p:nvGraphicFramePr>
        <p:xfrm>
          <a:off x="1524000" y="1752600"/>
          <a:ext cx="5791200"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wrong with that?</a:t>
            </a:r>
            <a:endParaRPr lang="en-US" dirty="0"/>
          </a:p>
        </p:txBody>
      </p:sp>
      <p:sp>
        <p:nvSpPr>
          <p:cNvPr id="3" name="Content Placeholder 2"/>
          <p:cNvSpPr>
            <a:spLocks noGrp="1"/>
          </p:cNvSpPr>
          <p:nvPr>
            <p:ph idx="1"/>
          </p:nvPr>
        </p:nvSpPr>
        <p:spPr/>
        <p:txBody>
          <a:bodyPr/>
          <a:lstStyle/>
          <a:p>
            <a:r>
              <a:rPr lang="en-US" dirty="0" smtClean="0"/>
              <a:t>Topics are not sufficiently differentiated</a:t>
            </a:r>
          </a:p>
          <a:p>
            <a:r>
              <a:rPr lang="en-US" dirty="0" smtClean="0"/>
              <a:t>Content is thin and redundant</a:t>
            </a:r>
          </a:p>
          <a:p>
            <a:r>
              <a:rPr lang="en-US" dirty="0" smtClean="0"/>
              <a:t>Textbook content (in primary grades) often already known by students</a:t>
            </a:r>
          </a:p>
          <a:p>
            <a:r>
              <a:rPr lang="en-US" dirty="0" smtClean="0"/>
              <a:t>No new material being introduced and no higher order thinking skills being developed</a:t>
            </a:r>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and then we have the “holiday Curriculum”</a:t>
            </a:r>
            <a:endParaRPr lang="en-US" dirty="0"/>
          </a:p>
        </p:txBody>
      </p:sp>
      <p:sp>
        <p:nvSpPr>
          <p:cNvPr id="3" name="Content Placeholder 2"/>
          <p:cNvSpPr>
            <a:spLocks noGrp="1"/>
          </p:cNvSpPr>
          <p:nvPr>
            <p:ph idx="1"/>
          </p:nvPr>
        </p:nvSpPr>
        <p:spPr/>
        <p:txBody>
          <a:bodyPr/>
          <a:lstStyle/>
          <a:p>
            <a:r>
              <a:rPr lang="en-US" dirty="0" smtClean="0"/>
              <a:t>Holidays such as Thanksgiving, Christmas, Presidents’ Day, Valentine’s Day, Easter, and Mother’s Day dictate what is covered in the primary social studies program.</a:t>
            </a:r>
          </a:p>
          <a:p>
            <a:r>
              <a:rPr lang="en-US" dirty="0" smtClean="0"/>
              <a:t>These holidays do offer the opportunity to explain much about our cultural heritage, but reliance on them suggests that many teachers feel more comfortable teaching these topics than ones that require more thoughtful preparation.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Repeat-repeat-repeat</a:t>
            </a:r>
            <a:endParaRPr lang="en-US" dirty="0"/>
          </a:p>
        </p:txBody>
      </p:sp>
      <p:sp>
        <p:nvSpPr>
          <p:cNvPr id="3" name="Content Placeholder 2"/>
          <p:cNvSpPr>
            <a:spLocks noGrp="1"/>
          </p:cNvSpPr>
          <p:nvPr>
            <p:ph idx="1"/>
          </p:nvPr>
        </p:nvSpPr>
        <p:spPr/>
        <p:txBody>
          <a:bodyPr>
            <a:normAutofit lnSpcReduction="10000"/>
          </a:bodyPr>
          <a:lstStyle/>
          <a:p>
            <a:r>
              <a:rPr lang="en-US" dirty="0" smtClean="0"/>
              <a:t>Holiday activities are simply repeated grade after grade, with little attention paid to learning beyond entertainment.</a:t>
            </a:r>
          </a:p>
          <a:p>
            <a:r>
              <a:rPr lang="en-US" dirty="0" smtClean="0"/>
              <a:t>Valuable social studies time is wasted.</a:t>
            </a:r>
          </a:p>
          <a:p>
            <a:r>
              <a:rPr lang="en-US" dirty="0" smtClean="0"/>
              <a:t>Teachers not always sensitive to feelings of children from different backgrounds who may be offended or excluded by the holiday focus.</a:t>
            </a:r>
          </a:p>
          <a:p>
            <a:r>
              <a:rPr lang="en-US" dirty="0" smtClean="0"/>
              <a:t>Children may not understand why particular religious holidays are not mentioned or are celebrated in ways unrelated to their religious meanings.</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do you stand?</a:t>
            </a:r>
            <a:endParaRPr lang="en-US" dirty="0"/>
          </a:p>
        </p:txBody>
      </p:sp>
      <p:sp>
        <p:nvSpPr>
          <p:cNvPr id="3" name="Content Placeholder 2"/>
          <p:cNvSpPr>
            <a:spLocks noGrp="1"/>
          </p:cNvSpPr>
          <p:nvPr>
            <p:ph idx="1"/>
          </p:nvPr>
        </p:nvSpPr>
        <p:spPr/>
        <p:txBody>
          <a:bodyPr/>
          <a:lstStyle/>
          <a:p>
            <a:r>
              <a:rPr lang="en-US" dirty="0" smtClean="0"/>
              <a:t>Do you think any changes should be made in what is taught (topics) and when it is taught (specific grade levels)?  Should there be a greater emphasis on certain disciplines such as history?  Do you think the expanding community pattern is the best way to organize the elementary social </a:t>
            </a:r>
            <a:r>
              <a:rPr lang="en-US" smtClean="0"/>
              <a:t>studies curriculum?</a:t>
            </a: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Standards are useful</a:t>
            </a:r>
            <a:endParaRPr lang="en-US" dirty="0"/>
          </a:p>
        </p:txBody>
      </p:sp>
      <p:sp>
        <p:nvSpPr>
          <p:cNvPr id="3" name="Content Placeholder 2"/>
          <p:cNvSpPr>
            <a:spLocks noGrp="1"/>
          </p:cNvSpPr>
          <p:nvPr>
            <p:ph idx="1"/>
          </p:nvPr>
        </p:nvSpPr>
        <p:spPr/>
        <p:txBody>
          <a:bodyPr/>
          <a:lstStyle/>
          <a:p>
            <a:r>
              <a:rPr lang="en-US" dirty="0" smtClean="0"/>
              <a:t>To guide curriculum planning to improve student learning</a:t>
            </a:r>
          </a:p>
          <a:p>
            <a:pPr>
              <a:buNone/>
            </a:pPr>
            <a:endParaRPr lang="en-US" dirty="0" smtClean="0"/>
          </a:p>
          <a:p>
            <a:r>
              <a:rPr lang="en-US" dirty="0" smtClean="0"/>
              <a:t>To encourage best practices</a:t>
            </a:r>
          </a:p>
          <a:p>
            <a:endParaRPr lang="en-US" dirty="0" smtClean="0"/>
          </a:p>
          <a:p>
            <a:r>
              <a:rPr lang="en-US" dirty="0" smtClean="0"/>
              <a:t>To guide professional development for teachers where it is needed</a:t>
            </a:r>
          </a:p>
          <a:p>
            <a:pPr>
              <a:buNone/>
            </a:pPr>
            <a:endParaRPr lang="en-US" dirty="0" smtClean="0"/>
          </a:p>
          <a:p>
            <a:r>
              <a:rPr lang="en-US" dirty="0" smtClean="0"/>
              <a:t>To prioritize resources such as money for texts, media, and the like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Big question:</a:t>
            </a:r>
            <a:endParaRPr lang="en-US" dirty="0"/>
          </a:p>
        </p:txBody>
      </p:sp>
      <p:sp>
        <p:nvSpPr>
          <p:cNvPr id="3" name="Content Placeholder 2"/>
          <p:cNvSpPr>
            <a:spLocks noGrp="1"/>
          </p:cNvSpPr>
          <p:nvPr>
            <p:ph idx="1"/>
          </p:nvPr>
        </p:nvSpPr>
        <p:spPr/>
        <p:txBody>
          <a:bodyPr/>
          <a:lstStyle/>
          <a:p>
            <a:pPr>
              <a:buNone/>
            </a:pPr>
            <a:r>
              <a:rPr lang="en-US" dirty="0" smtClean="0"/>
              <a:t>What is the most essential knowledge of the discipline or the social studies?</a:t>
            </a:r>
          </a:p>
          <a:p>
            <a:pPr>
              <a:buNone/>
            </a:pPr>
            <a:endParaRPr lang="en-US" dirty="0" smtClean="0"/>
          </a:p>
          <a:p>
            <a:r>
              <a:rPr lang="en-US" dirty="0" smtClean="0"/>
              <a:t>Answering this question has led to a greater emphasis on students’ understanding the major concepts or the big ideas of the subject area and leaning the ways of thinking of the discipline, the particular methods used for investigation of knowledge.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Political outcry 1994-1995</a:t>
            </a:r>
            <a:endParaRPr lang="en-US" dirty="0"/>
          </a:p>
        </p:txBody>
      </p:sp>
      <p:sp>
        <p:nvSpPr>
          <p:cNvPr id="3" name="Content Placeholder 2"/>
          <p:cNvSpPr>
            <a:spLocks noGrp="1"/>
          </p:cNvSpPr>
          <p:nvPr>
            <p:ph idx="1"/>
          </p:nvPr>
        </p:nvSpPr>
        <p:spPr/>
        <p:txBody>
          <a:bodyPr/>
          <a:lstStyle/>
          <a:p>
            <a:r>
              <a:rPr lang="en-US" dirty="0" smtClean="0"/>
              <a:t>Proposed national history standards ended any possibility of national consensus on history standards</a:t>
            </a:r>
          </a:p>
          <a:p>
            <a:r>
              <a:rPr lang="en-US" dirty="0" smtClean="0"/>
              <a:t>Conservatives feared increased federal control over the state and local boards of education</a:t>
            </a:r>
          </a:p>
          <a:p>
            <a:r>
              <a:rPr lang="en-US" dirty="0" smtClean="0"/>
              <a:t>Liberals worried that the standards movement would stifle educators, be culturally biased, and lead to further standardization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States take corrective action</a:t>
            </a:r>
            <a:endParaRPr lang="en-US" dirty="0"/>
          </a:p>
        </p:txBody>
      </p:sp>
      <p:sp>
        <p:nvSpPr>
          <p:cNvPr id="3" name="Content Placeholder 2"/>
          <p:cNvSpPr>
            <a:spLocks noGrp="1"/>
          </p:cNvSpPr>
          <p:nvPr>
            <p:ph idx="1"/>
          </p:nvPr>
        </p:nvSpPr>
        <p:spPr/>
        <p:txBody>
          <a:bodyPr/>
          <a:lstStyle/>
          <a:p>
            <a:r>
              <a:rPr lang="en-US" dirty="0" smtClean="0"/>
              <a:t>Raising standards presently has widespread approval and strikes a responsive chord with the public and political candidates.</a:t>
            </a:r>
          </a:p>
          <a:p>
            <a:r>
              <a:rPr lang="en-US" dirty="0" smtClean="0"/>
              <a:t>Parents want their children to be adequately prepared for the world of work in the 21</a:t>
            </a:r>
            <a:r>
              <a:rPr lang="en-US" baseline="30000" dirty="0" smtClean="0"/>
              <a:t>st</a:t>
            </a:r>
            <a:r>
              <a:rPr lang="en-US" dirty="0" smtClean="0"/>
              <a:t> century, which means having knowledge and basic skills such as reading and math as well as being technologically literate.</a:t>
            </a:r>
          </a:p>
          <a:p>
            <a:r>
              <a:rPr lang="en-US" dirty="0" smtClean="0"/>
              <a:t>Parents want the power to make choices about the type of schools their children attend and won’t tolerate “failing schools”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 stakes testing</a:t>
            </a:r>
            <a:endParaRPr lang="en-US" dirty="0"/>
          </a:p>
        </p:txBody>
      </p:sp>
      <p:sp>
        <p:nvSpPr>
          <p:cNvPr id="3" name="Content Placeholder 2"/>
          <p:cNvSpPr>
            <a:spLocks noGrp="1"/>
          </p:cNvSpPr>
          <p:nvPr>
            <p:ph idx="1"/>
          </p:nvPr>
        </p:nvSpPr>
        <p:spPr/>
        <p:txBody>
          <a:bodyPr/>
          <a:lstStyle/>
          <a:p>
            <a:r>
              <a:rPr lang="en-US" dirty="0" smtClean="0"/>
              <a:t>Given the current anxieties and fears, the standards movement to reform the schools by requiring students to demonstrate by tests certain knowledge and skills makes sense to parents and the public</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standards</a:t>
            </a:r>
            <a:endParaRPr lang="en-US" dirty="0"/>
          </a:p>
        </p:txBody>
      </p:sp>
      <p:sp>
        <p:nvSpPr>
          <p:cNvPr id="3" name="Content Placeholder 2"/>
          <p:cNvSpPr>
            <a:spLocks noGrp="1"/>
          </p:cNvSpPr>
          <p:nvPr>
            <p:ph idx="1"/>
          </p:nvPr>
        </p:nvSpPr>
        <p:spPr/>
        <p:txBody>
          <a:bodyPr>
            <a:normAutofit/>
          </a:bodyPr>
          <a:lstStyle/>
          <a:p>
            <a:r>
              <a:rPr lang="en-US" dirty="0" smtClean="0"/>
              <a:t>Now almost every state has adopted standards for the social studies</a:t>
            </a:r>
          </a:p>
          <a:p>
            <a:r>
              <a:rPr lang="en-US" dirty="0" smtClean="0"/>
              <a:t>Problem #1: Should there be </a:t>
            </a:r>
            <a:r>
              <a:rPr lang="en-US" dirty="0" smtClean="0"/>
              <a:t>one set of interdisciplinary social studies </a:t>
            </a:r>
            <a:r>
              <a:rPr lang="en-US" dirty="0" smtClean="0"/>
              <a:t>standards? Should standards be developed in each of the related areas, such as history, geography, economics, and civics?</a:t>
            </a:r>
            <a:endParaRPr lang="en-US" dirty="0" smtClean="0"/>
          </a:p>
          <a:p>
            <a:r>
              <a:rPr lang="en-US" dirty="0" smtClean="0"/>
              <a:t>Problem #2: How should the standards deal with the many value issues and political interpretations so common in the social studies?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Play it safe!</a:t>
            </a:r>
            <a:endParaRPr lang="en-US" dirty="0"/>
          </a:p>
        </p:txBody>
      </p:sp>
      <p:sp>
        <p:nvSpPr>
          <p:cNvPr id="3" name="Content Placeholder 2"/>
          <p:cNvSpPr>
            <a:spLocks noGrp="1"/>
          </p:cNvSpPr>
          <p:nvPr>
            <p:ph idx="1"/>
          </p:nvPr>
        </p:nvSpPr>
        <p:spPr/>
        <p:txBody>
          <a:bodyPr>
            <a:normAutofit lnSpcReduction="10000"/>
          </a:bodyPr>
          <a:lstStyle/>
          <a:p>
            <a:r>
              <a:rPr lang="en-US" dirty="0" smtClean="0"/>
              <a:t>To avoid the firestorm of the detailed national history standards, most states have moved into broad statements.</a:t>
            </a:r>
          </a:p>
          <a:p>
            <a:r>
              <a:rPr lang="en-US" dirty="0" smtClean="0"/>
              <a:t>Most states have built their standards developed by NCSS and the four subject areas: history, geography, civics, and economics.</a:t>
            </a:r>
          </a:p>
          <a:p>
            <a:r>
              <a:rPr lang="en-US" dirty="0" smtClean="0"/>
              <a:t>Other behavioral sciences such as sociology and psychology were deemphasized.</a:t>
            </a:r>
          </a:p>
          <a:p>
            <a:r>
              <a:rPr lang="en-US" dirty="0" smtClean="0"/>
              <a:t>To keep local control, school districts prepare their own version of loosely defined standards (avoid political controversy).</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106</TotalTime>
  <Words>1591</Words>
  <Application>Microsoft Office PowerPoint</Application>
  <PresentationFormat>On-screen Show (4:3)</PresentationFormat>
  <Paragraphs>122</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Opulent</vt:lpstr>
      <vt:lpstr>Getting Back to Standards</vt:lpstr>
      <vt:lpstr>A Nation at risk</vt:lpstr>
      <vt:lpstr>Standards are useful</vt:lpstr>
      <vt:lpstr>The Big question:</vt:lpstr>
      <vt:lpstr>Political outcry 1994-1995</vt:lpstr>
      <vt:lpstr>States take corrective action</vt:lpstr>
      <vt:lpstr>High stakes testing</vt:lpstr>
      <vt:lpstr>State standards</vt:lpstr>
      <vt:lpstr>Play it safe!</vt:lpstr>
      <vt:lpstr>Curriculum </vt:lpstr>
      <vt:lpstr>Standards</vt:lpstr>
      <vt:lpstr>No Child left behind</vt:lpstr>
      <vt:lpstr>Raise the standards or else!</vt:lpstr>
      <vt:lpstr>Ambitious Act</vt:lpstr>
      <vt:lpstr>Revolt against NClb</vt:lpstr>
      <vt:lpstr>States’ Hands are tied!</vt:lpstr>
      <vt:lpstr>Let’s hope…</vt:lpstr>
      <vt:lpstr>consequences of Nclb</vt:lpstr>
      <vt:lpstr>On the other end of the spectrum…</vt:lpstr>
      <vt:lpstr>Slide 20</vt:lpstr>
      <vt:lpstr>So where does that leave us?</vt:lpstr>
      <vt:lpstr>publishers have caught on!</vt:lpstr>
      <vt:lpstr>Does this look familiar?</vt:lpstr>
      <vt:lpstr>How about this?</vt:lpstr>
      <vt:lpstr>What’s wrong with that?</vt:lpstr>
      <vt:lpstr>… and then we have the “holiday Curriculum”</vt:lpstr>
      <vt:lpstr>Repeat-repeat-repeat</vt:lpstr>
      <vt:lpstr>Where do you stand?</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Getting Back to Standards</dc:title>
  <dc:creator>HP Authorized Customer</dc:creator>
  <cp:lastModifiedBy>HP Authorized Customer</cp:lastModifiedBy>
  <cp:revision>11</cp:revision>
  <dcterms:created xsi:type="dcterms:W3CDTF">2008-09-02T03:30:52Z</dcterms:created>
  <dcterms:modified xsi:type="dcterms:W3CDTF">2008-09-02T05:17:09Z</dcterms:modified>
</cp:coreProperties>
</file>